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eeaa55898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g2eeaa558988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7" name="Google Shape;27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scribbr.com/citation/generator/apa/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idx="1" type="body"/>
          </p:nvPr>
        </p:nvSpPr>
        <p:spPr>
          <a:xfrm>
            <a:off x="838200" y="670560"/>
            <a:ext cx="5181600" cy="55064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None/>
            </a:pPr>
            <a:r>
              <a:rPr lang="en-US" sz="8800"/>
              <a:t>Logo and Project Title</a:t>
            </a:r>
            <a:endParaRPr sz="8800"/>
          </a:p>
        </p:txBody>
      </p:sp>
      <p:sp>
        <p:nvSpPr>
          <p:cNvPr id="85" name="Google Shape;85;p13"/>
          <p:cNvSpPr txBox="1"/>
          <p:nvPr>
            <p:ph idx="2" type="body"/>
          </p:nvPr>
        </p:nvSpPr>
        <p:spPr>
          <a:xfrm>
            <a:off x="6226425" y="1321952"/>
            <a:ext cx="5181600" cy="42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Participants’ name and lastname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Mentor’s title, name and last name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College or University Logo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City, </a:t>
            </a:r>
            <a:r>
              <a:rPr lang="en-US"/>
              <a:t>Country and Date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 txBox="1"/>
          <p:nvPr>
            <p:ph type="title"/>
          </p:nvPr>
        </p:nvSpPr>
        <p:spPr>
          <a:xfrm>
            <a:off x="838200" y="1265875"/>
            <a:ext cx="10515600" cy="4045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/>
              <a:t>This is the reference page and it’s one of the most important ones. Tell us where did you get the information from. Use APA format </a:t>
            </a:r>
            <a:r>
              <a:rPr lang="en-US" sz="3200"/>
              <a:t>(</a:t>
            </a:r>
            <a:r>
              <a:rPr lang="en-US" sz="3200" u="sng">
                <a:solidFill>
                  <a:schemeClr val="hlink"/>
                </a:solidFill>
                <a:hlinkClick r:id="rId3"/>
              </a:rPr>
              <a:t>this</a:t>
            </a:r>
            <a:r>
              <a:rPr lang="en-US" sz="3200"/>
              <a:t> might help).</a:t>
            </a:r>
            <a:br>
              <a:rPr lang="en-US" sz="3200"/>
            </a:br>
            <a:br>
              <a:rPr lang="en-US" sz="3200"/>
            </a:br>
            <a:r>
              <a:rPr lang="en-US" sz="3200"/>
              <a:t>We do love ChatGPT and other AI tools for pitch creation. However, source them well and use them wisely. In any case they </a:t>
            </a:r>
            <a:r>
              <a:rPr lang="en-US" sz="3200"/>
              <a:t>substitute academic sources and research papers.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/>
          <p:nvPr>
            <p:ph type="title"/>
          </p:nvPr>
        </p:nvSpPr>
        <p:spPr>
          <a:xfrm>
            <a:off x="838200" y="2702540"/>
            <a:ext cx="10515600" cy="14529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/>
              <a:t>Introduce your team, and close your pitch by passing the mic to the judge panel by saying </a:t>
            </a:r>
            <a:r>
              <a:rPr i="1" lang="en-US" sz="3200"/>
              <a:t>“who has the first question?”</a:t>
            </a:r>
            <a:endParaRPr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838200" y="1168241"/>
            <a:ext cx="10515600" cy="45215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/>
              <a:t>Begin by showing the problem you are solving</a:t>
            </a:r>
            <a:br>
              <a:rPr lang="en-US" sz="4000"/>
            </a:br>
            <a:br>
              <a:rPr lang="en-US" sz="4000"/>
            </a:br>
            <a:r>
              <a:rPr lang="en-US" sz="4000"/>
              <a:t>Good pitches show statistics (use a graph).</a:t>
            </a:r>
            <a:br>
              <a:rPr lang="en-US" sz="4000"/>
            </a:br>
            <a:endParaRPr sz="4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/>
              <a:t>Memorable pitches share personal stories (use a personal picture).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type="title"/>
          </p:nvPr>
        </p:nvSpPr>
        <p:spPr>
          <a:xfrm>
            <a:off x="838200" y="1737042"/>
            <a:ext cx="10515600" cy="338391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/>
              <a:t>Your </a:t>
            </a:r>
            <a:r>
              <a:rPr lang="en-US" sz="4000"/>
              <a:t>innovative</a:t>
            </a:r>
            <a:r>
              <a:rPr lang="en-US" sz="4000"/>
              <a:t> idea in one sentence</a:t>
            </a:r>
            <a:br>
              <a:rPr lang="en-US" sz="4000"/>
            </a:br>
            <a:br>
              <a:rPr lang="en-US" sz="4000"/>
            </a:br>
            <a:r>
              <a:rPr lang="en-US" sz="4000"/>
              <a:t>Always remember:</a:t>
            </a:r>
            <a:br>
              <a:rPr lang="en-US" sz="4000"/>
            </a:br>
            <a:br>
              <a:rPr lang="en-US" sz="4000"/>
            </a:br>
            <a:r>
              <a:rPr lang="en-US" sz="4000"/>
              <a:t>subject + verb + complement </a:t>
            </a:r>
            <a:br>
              <a:rPr lang="en-US" sz="4000"/>
            </a:br>
            <a:r>
              <a:rPr lang="en-US" sz="4000"/>
              <a:t>(what is it + what does it do + why is it different)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/>
          <p:nvPr>
            <p:ph type="title"/>
          </p:nvPr>
        </p:nvSpPr>
        <p:spPr>
          <a:xfrm>
            <a:off x="838200" y="1523402"/>
            <a:ext cx="10515600" cy="3514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t/>
            </a:r>
            <a:endParaRPr sz="4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/>
              <a:t>Show your prototype here. Use arrows, </a:t>
            </a:r>
            <a:r>
              <a:rPr lang="en-US" sz="4000"/>
              <a:t>animations and or effects to highlight those characteristics you’d like to explain in detail.</a:t>
            </a:r>
            <a:endParaRPr sz="4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br>
              <a:rPr lang="en-US" sz="4000"/>
            </a:br>
            <a:r>
              <a:rPr lang="en-US" sz="4000"/>
              <a:t>DON’T USE WORDS! Show images and prototypes to explain those features.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/>
          <p:nvPr>
            <p:ph type="title"/>
          </p:nvPr>
        </p:nvSpPr>
        <p:spPr>
          <a:xfrm>
            <a:off x="838200" y="1528200"/>
            <a:ext cx="10515600" cy="3506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/>
              <a:t>TAM - </a:t>
            </a:r>
            <a:r>
              <a:rPr lang="en-US" sz="3200"/>
              <a:t>addressable</a:t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/>
              <a:t>SAM -service </a:t>
            </a:r>
            <a:r>
              <a:rPr lang="en-US" sz="3200"/>
              <a:t>addressable</a:t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/>
              <a:t>SOM - obtainable</a:t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/>
              <a:t> </a:t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/>
              <a:t>How many potential clients do you have?</a:t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/>
              <a:t>Who are they?</a:t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/>
              <a:t>Where are they located?</a:t>
            </a:r>
            <a:endParaRPr sz="3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/>
          <p:nvPr>
            <p:ph type="title"/>
          </p:nvPr>
        </p:nvSpPr>
        <p:spPr>
          <a:xfrm>
            <a:off x="838200" y="2268826"/>
            <a:ext cx="10515600" cy="2765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/>
              <a:t>In this slide, use a two-column table. In the first column, show the risks your project’s development and implementation might face and in the second one, how to mitigate those risks.</a:t>
            </a:r>
            <a:br>
              <a:rPr lang="en-US" sz="3200"/>
            </a:br>
            <a:br>
              <a:rPr lang="en-US" sz="3200"/>
            </a:br>
            <a:r>
              <a:rPr lang="en-US" sz="3200"/>
              <a:t>Usual risks include: lack of internet access, illiteracy rates, and of course, underfunding.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/>
          <p:nvPr>
            <p:ph type="title"/>
          </p:nvPr>
        </p:nvSpPr>
        <p:spPr>
          <a:xfrm>
            <a:off x="838200" y="904081"/>
            <a:ext cx="10515600" cy="50498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/>
              <a:t>This slide is for your financials,</a:t>
            </a:r>
            <a:br>
              <a:rPr lang="en-US" sz="3200"/>
            </a:br>
            <a:br>
              <a:rPr lang="en-US" sz="3200"/>
            </a:br>
            <a:r>
              <a:rPr lang="en-US" sz="3200"/>
              <a:t>a) Either you show how much your project is going to cost by using a pie chart</a:t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br>
              <a:rPr lang="en-US" sz="3200"/>
            </a:br>
            <a:r>
              <a:rPr lang="en-US" sz="3200"/>
              <a:t>b) Or you show how your project is going to make money through a price and features table. Even if your idea is a social business, it needs to make </a:t>
            </a:r>
            <a:r>
              <a:rPr lang="en-US" sz="3200"/>
              <a:t>money to support itself.</a:t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br>
              <a:rPr lang="en-US" sz="3200"/>
            </a:br>
            <a:r>
              <a:rPr lang="en-US" sz="3200"/>
              <a:t>Even though you only show one out of the two options, be prepared to answer questions on both financial approaches.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 txBox="1"/>
          <p:nvPr>
            <p:ph type="title"/>
          </p:nvPr>
        </p:nvSpPr>
        <p:spPr>
          <a:xfrm>
            <a:off x="946650" y="1631824"/>
            <a:ext cx="10515600" cy="331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/>
              <a:t>Your competition analysis goes here.</a:t>
            </a:r>
            <a:br>
              <a:rPr lang="en-US" sz="3200"/>
            </a:br>
            <a:br>
              <a:rPr lang="en-US" sz="3200"/>
            </a:br>
            <a:r>
              <a:rPr lang="en-US" sz="3200"/>
              <a:t>1. 	If you don’t have any in your country, search it overseas.</a:t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br>
              <a:rPr lang="en-US" sz="3200"/>
            </a:br>
            <a:r>
              <a:rPr lang="en-US" sz="3200"/>
              <a:t>2. If there isn’t any even outside your country, you can present some similar ideas or tools that users have to solve their current problem.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/>
          <p:nvPr>
            <p:ph type="title"/>
          </p:nvPr>
        </p:nvSpPr>
        <p:spPr>
          <a:xfrm>
            <a:off x="919525" y="1889323"/>
            <a:ext cx="10515600" cy="2843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/>
              <a:t>Prepare your closure by reminding the audience about your prototype. Flash it again on this slide!</a:t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